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p:scale>
          <a:sx n="80" d="100"/>
          <a:sy n="80" d="100"/>
        </p:scale>
        <p:origin x="-1092" y="4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A41E801-0B19-4E5A-8B71-B7361EA8A74F}" type="datetimeFigureOut">
              <a:rPr lang="en-US" smtClean="0"/>
              <a:t>1/31/2013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198EED2-B32C-4FC6-97EB-D64A75FF96C7}" type="slidenum">
              <a:rPr lang="en-US" smtClean="0"/>
              <a:t>‹Nº›</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A41E801-0B19-4E5A-8B71-B7361EA8A74F}"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8EED2-B32C-4FC6-97EB-D64A75FF96C7}"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A41E801-0B19-4E5A-8B71-B7361EA8A74F}"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8EED2-B32C-4FC6-97EB-D64A75FF96C7}"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A41E801-0B19-4E5A-8B71-B7361EA8A74F}"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8EED2-B32C-4FC6-97EB-D64A75FF96C7}"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A41E801-0B19-4E5A-8B71-B7361EA8A74F}" type="datetimeFigureOut">
              <a:rPr lang="en-US" smtClean="0"/>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8EED2-B32C-4FC6-97EB-D64A75FF96C7}"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2A41E801-0B19-4E5A-8B71-B7361EA8A74F}" type="datetimeFigureOut">
              <a:rPr lang="en-US" smtClean="0"/>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8EED2-B32C-4FC6-97EB-D64A75FF96C7}" type="slidenum">
              <a:rPr lang="en-US" smtClean="0"/>
              <a:t>‹Nº›</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A41E801-0B19-4E5A-8B71-B7361EA8A74F}" type="datetimeFigureOut">
              <a:rPr lang="en-US" smtClean="0"/>
              <a:t>1/31/2013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98EED2-B32C-4FC6-97EB-D64A75FF96C7}"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A41E801-0B19-4E5A-8B71-B7361EA8A74F}" type="datetimeFigureOut">
              <a:rPr lang="en-US" smtClean="0"/>
              <a:t>1/31/2013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98EED2-B32C-4FC6-97EB-D64A75FF96C7}"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1E801-0B19-4E5A-8B71-B7361EA8A74F}" type="datetimeFigureOut">
              <a:rPr lang="en-US" smtClean="0"/>
              <a:t>1/31/2013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98EED2-B32C-4FC6-97EB-D64A75FF96C7}"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A41E801-0B19-4E5A-8B71-B7361EA8A74F}" type="datetimeFigureOut">
              <a:rPr lang="en-US" smtClean="0"/>
              <a:t>1/31/2013</a:t>
            </a:fld>
            <a:endParaRPr lang="en-US"/>
          </a:p>
        </p:txBody>
      </p:sp>
      <p:sp>
        <p:nvSpPr>
          <p:cNvPr id="7" name="Slide Number Placeholder 6"/>
          <p:cNvSpPr>
            <a:spLocks noGrp="1"/>
          </p:cNvSpPr>
          <p:nvPr>
            <p:ph type="sldNum" sz="quarter" idx="12"/>
          </p:nvPr>
        </p:nvSpPr>
        <p:spPr/>
        <p:txBody>
          <a:bodyPr/>
          <a:lstStyle/>
          <a:p>
            <a:fld id="{A198EED2-B32C-4FC6-97EB-D64A75FF96C7}" type="slidenum">
              <a:rPr lang="en-US" smtClean="0"/>
              <a:t>‹Nº›</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A41E801-0B19-4E5A-8B71-B7361EA8A74F}" type="datetimeFigureOut">
              <a:rPr lang="en-US" smtClean="0"/>
              <a:t>1/31/2013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198EED2-B32C-4FC6-97EB-D64A75FF96C7}"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A41E801-0B19-4E5A-8B71-B7361EA8A74F}" type="datetimeFigureOut">
              <a:rPr lang="en-US" smtClean="0"/>
              <a:t>1/31/2013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198EED2-B32C-4FC6-97EB-D64A75FF96C7}"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olour-blindness.com/general/dangers/" TargetMode="External"/><Relationship Id="rId2" Type="http://schemas.openxmlformats.org/officeDocument/2006/relationships/hyperlink" Target="http://www.colour-blindness.com/solutions/living-with-colour-blindnes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olour-blindness.com/solutions/living-with-colour-blindnes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olour-blindness.com/solutions/living-with-colour-blindnes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urmc.rochester.edu/encyclopedia/content.aspx?ContentTypeID=1&amp;ContentID=452" TargetMode="External"/><Relationship Id="rId2" Type="http://schemas.openxmlformats.org/officeDocument/2006/relationships/hyperlink" Target="http://www.colour-blindness.com/" TargetMode="External"/><Relationship Id="rId1" Type="http://schemas.openxmlformats.org/officeDocument/2006/relationships/slideLayout" Target="../slideLayouts/slideLayout2.xml"/><Relationship Id="rId6" Type="http://schemas.openxmlformats.org/officeDocument/2006/relationships/hyperlink" Target="http://www.colour-blindness.com/solutions/living-with-colour-blindness/" TargetMode="External"/><Relationship Id="rId5" Type="http://schemas.openxmlformats.org/officeDocument/2006/relationships/hyperlink" Target="http://www.webmd.com/eye-health/tc/color-blindness-topic-overview?page=2" TargetMode="External"/><Relationship Id="rId4" Type="http://schemas.openxmlformats.org/officeDocument/2006/relationships/hyperlink" Target="http://medical-dictionary.thefreedictionary.com/color+blindnes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US" dirty="0" smtClean="0">
                <a:solidFill>
                  <a:schemeClr val="tx1"/>
                </a:solidFill>
              </a:rPr>
              <a:t>Color Blindness</a:t>
            </a:r>
            <a:endParaRPr lang="en-US" dirty="0">
              <a:solidFill>
                <a:schemeClr val="tx1"/>
              </a:solidFill>
            </a:endParaRPr>
          </a:p>
        </p:txBody>
      </p:sp>
      <p:sp>
        <p:nvSpPr>
          <p:cNvPr id="3" name="2 Subtítulo"/>
          <p:cNvSpPr>
            <a:spLocks noGrp="1"/>
          </p:cNvSpPr>
          <p:nvPr>
            <p:ph type="subTitle" idx="1"/>
          </p:nvPr>
        </p:nvSpPr>
        <p:spPr/>
        <p:txBody>
          <a:bodyPr/>
          <a:lstStyle/>
          <a:p>
            <a:r>
              <a:rPr lang="en-US" dirty="0" smtClean="0"/>
              <a:t>By, Annabelle </a:t>
            </a:r>
            <a:r>
              <a:rPr lang="en-US" dirty="0" err="1" smtClean="0"/>
              <a:t>Pisciotta</a:t>
            </a:r>
            <a:r>
              <a:rPr lang="en-US" dirty="0" smtClean="0"/>
              <a:t> and Jose Caballero</a:t>
            </a:r>
            <a:endParaRPr lang="en-US" dirty="0"/>
          </a:p>
        </p:txBody>
      </p:sp>
    </p:spTree>
    <p:extLst>
      <p:ext uri="{BB962C8B-B14F-4D97-AF65-F5344CB8AC3E}">
        <p14:creationId xmlns:p14="http://schemas.microsoft.com/office/powerpoint/2010/main" val="294497758"/>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724936"/>
          </a:xfrm>
        </p:spPr>
        <p:txBody>
          <a:bodyPr/>
          <a:lstStyle/>
          <a:p>
            <a:r>
              <a:rPr lang="en-US" dirty="0" smtClean="0">
                <a:solidFill>
                  <a:schemeClr val="accent6">
                    <a:lumMod val="60000"/>
                    <a:lumOff val="40000"/>
                  </a:schemeClr>
                </a:solidFill>
              </a:rPr>
              <a:t>Story/Article</a:t>
            </a:r>
            <a:endParaRPr lang="en-US" dirty="0">
              <a:solidFill>
                <a:schemeClr val="accent6">
                  <a:lumMod val="60000"/>
                  <a:lumOff val="40000"/>
                </a:schemeClr>
              </a:solidFill>
            </a:endParaRPr>
          </a:p>
        </p:txBody>
      </p:sp>
      <p:sp>
        <p:nvSpPr>
          <p:cNvPr id="3" name="2 Marcador de contenido"/>
          <p:cNvSpPr>
            <a:spLocks noGrp="1"/>
          </p:cNvSpPr>
          <p:nvPr>
            <p:ph idx="1"/>
          </p:nvPr>
        </p:nvSpPr>
        <p:spPr>
          <a:xfrm>
            <a:off x="1600200" y="8153400"/>
            <a:ext cx="6777317" cy="3508977"/>
          </a:xfrm>
        </p:spPr>
        <p:txBody>
          <a:bodyPr>
            <a:normAutofit fontScale="32500" lnSpcReduction="20000"/>
          </a:bodyPr>
          <a:lstStyle/>
          <a:p>
            <a:pPr marL="68580" indent="0" fontAlgn="base">
              <a:buNone/>
            </a:pPr>
            <a:r>
              <a:rPr lang="en-US" b="1" dirty="0"/>
              <a:t>Color Blindness – Simple Disadvantages</a:t>
            </a:r>
          </a:p>
          <a:p>
            <a:pPr marL="68580" indent="0" fontAlgn="base">
              <a:buNone/>
            </a:pPr>
            <a:r>
              <a:rPr lang="en-US" b="1" cap="all" dirty="0"/>
              <a:t>COOKING</a:t>
            </a:r>
          </a:p>
          <a:p>
            <a:pPr marL="68580" indent="0" fontAlgn="base">
              <a:buNone/>
            </a:pPr>
            <a:r>
              <a:rPr lang="en-US" dirty="0"/>
              <a:t>As mentioned briefly above, cooking can be a frustrating experience for a color blind individual. Telling when meat is cooked can be next to impossible for a red-green color blind person of even a minor </a:t>
            </a:r>
            <a:r>
              <a:rPr lang="en-US" u="sng" dirty="0">
                <a:hlinkClick r:id="rId2"/>
              </a:rPr>
              <a:t>degree</a:t>
            </a:r>
            <a:r>
              <a:rPr lang="en-US" dirty="0"/>
              <a:t>. Differentiating between ripe tomatoes and </a:t>
            </a:r>
            <a:r>
              <a:rPr lang="en-US" dirty="0" err="1"/>
              <a:t>unripened</a:t>
            </a:r>
            <a:r>
              <a:rPr lang="en-US" dirty="0"/>
              <a:t> green ones can be tricky, as can identifying ripeness in many other fruit produce. If you’re color blind, I’m sure by now you’ve learnt that sometimes the only way to know is to ask someone else. As far as cooking meats go, you can buy gadgets like steak testers, but for determining the ripeness of produce – it mostly comes down to the eye!</a:t>
            </a:r>
          </a:p>
          <a:p>
            <a:pPr marL="68580" indent="0" fontAlgn="base">
              <a:buNone/>
            </a:pPr>
            <a:r>
              <a:rPr lang="en-US" dirty="0"/>
              <a:t>If you’re not color blind, but in a situation where such a person may be cooking with or for you, remember to try to ease their frustration by offering information on how well cooked the meat is, and perhaps even fetch the right tomatoes </a:t>
            </a:r>
            <a:r>
              <a:rPr lang="en-US" dirty="0" err="1"/>
              <a:t>etc</a:t>
            </a:r>
            <a:r>
              <a:rPr lang="en-US" dirty="0"/>
              <a:t> from the fridge for them – it can make a world of difference to the inner frustration us color blind people feel in these situations.</a:t>
            </a:r>
          </a:p>
          <a:p>
            <a:pPr marL="68580" indent="0" fontAlgn="base">
              <a:buNone/>
            </a:pPr>
            <a:r>
              <a:rPr lang="en-US" b="1" cap="all" dirty="0"/>
              <a:t>EDUCATION</a:t>
            </a:r>
          </a:p>
          <a:p>
            <a:pPr marL="68580" indent="0" fontAlgn="base">
              <a:buNone/>
            </a:pPr>
            <a:r>
              <a:rPr lang="en-US" dirty="0"/>
              <a:t>Choosing colors correctly can be a challenge for students</a:t>
            </a:r>
          </a:p>
          <a:p>
            <a:pPr marL="68580" indent="0" fontAlgn="base">
              <a:buNone/>
            </a:pPr>
            <a:r>
              <a:rPr lang="en-US" dirty="0"/>
              <a:t>In primary school, a child will often find themselves coloring in, painting or otherwise involved in various forms of art. It is essential as a parent or teacher to understand that some children with color blindness simply cannot tell they’re coloring in water as purple, instead of blue. Being put down by teachers or mocked by peers can be psychologically damaging to young child, and everything should be done to prevent color blind children from loss of self esteem.</a:t>
            </a:r>
          </a:p>
          <a:p>
            <a:pPr marL="68580" indent="0" fontAlgn="base">
              <a:buNone/>
            </a:pPr>
            <a:r>
              <a:rPr lang="en-US" dirty="0"/>
              <a:t>In </a:t>
            </a:r>
            <a:r>
              <a:rPr lang="en-US" u="sng" dirty="0">
                <a:hlinkClick r:id="rId2"/>
              </a:rPr>
              <a:t>Secondary school</a:t>
            </a:r>
            <a:r>
              <a:rPr lang="en-US" dirty="0"/>
              <a:t>, teens may find themselves in science attempting to identify a chemical reaction or determine a scientific litmus test outcome. As luck would have it, litmus results are often displays of varying shades of purples and greens compared against a reference chart of colors - a recipe for impossibility for most color blind people</a:t>
            </a:r>
            <a:r>
              <a:rPr lang="en-US" dirty="0" smtClean="0"/>
              <a:t>.</a:t>
            </a:r>
          </a:p>
          <a:p>
            <a:pPr marL="68580" indent="0" fontAlgn="base">
              <a:buNone/>
            </a:pPr>
            <a:r>
              <a:rPr lang="en-US" b="1" cap="all" dirty="0" smtClean="0"/>
              <a:t>DRIVING</a:t>
            </a:r>
          </a:p>
          <a:p>
            <a:pPr marL="68580" indent="0" fontAlgn="base">
              <a:buNone/>
            </a:pPr>
            <a:r>
              <a:rPr lang="en-US" dirty="0" smtClean="0"/>
              <a:t>Most color blind individuals can identify between the red and green lights used in modern traffic lights. Those who can’t will usually quickly come to the logical conclusion that they need to check which position on the ‘tree’ of lights is lit, red/Stop is at the top no matter what color it looks! Studies have found that color blind people do have an over-representation in the category of drivers where traffic and hazard lights were involved in the cause of an accident.</a:t>
            </a:r>
            <a:endParaRPr lang="en-US" dirty="0"/>
          </a:p>
        </p:txBody>
      </p:sp>
      <p:sp>
        <p:nvSpPr>
          <p:cNvPr id="4" name="1 Título"/>
          <p:cNvSpPr txBox="1">
            <a:spLocks/>
          </p:cNvSpPr>
          <p:nvPr/>
        </p:nvSpPr>
        <p:spPr>
          <a:xfrm>
            <a:off x="1052456" y="1561064"/>
            <a:ext cx="7024744" cy="724936"/>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chemeClr val="accent6">
                    <a:lumMod val="60000"/>
                    <a:lumOff val="40000"/>
                  </a:schemeClr>
                </a:solidFill>
              </a:rPr>
              <a:t>Living With Color Blindness</a:t>
            </a:r>
            <a:endParaRPr lang="en-US" dirty="0">
              <a:solidFill>
                <a:schemeClr val="accent6">
                  <a:lumMod val="60000"/>
                  <a:lumOff val="40000"/>
                </a:schemeClr>
              </a:solidFill>
            </a:endParaRPr>
          </a:p>
        </p:txBody>
      </p:sp>
      <p:sp>
        <p:nvSpPr>
          <p:cNvPr id="5" name="2 Marcador de contenido"/>
          <p:cNvSpPr txBox="1">
            <a:spLocks/>
          </p:cNvSpPr>
          <p:nvPr/>
        </p:nvSpPr>
        <p:spPr>
          <a:xfrm>
            <a:off x="1195892" y="2476052"/>
            <a:ext cx="6777317" cy="4991548"/>
          </a:xfrm>
          <a:prstGeom prst="rect">
            <a:avLst/>
          </a:prstGeom>
        </p:spPr>
        <p:txBody>
          <a:bodyPr vert="horz" lIns="91440" tIns="45720" rIns="91440" bIns="45720" rtlCol="0">
            <a:normAutofit fontScale="475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fontAlgn="base">
              <a:buNone/>
            </a:pPr>
            <a:r>
              <a:rPr lang="en-US" sz="3400" dirty="0" smtClean="0"/>
              <a:t>If you don’t have color blindness, take a moment to think about the many daily tasks that rely on color recognition for ease of completion. How does a red green color blind person tell when their steak is cooked? How much extra thought is involved when driving for a person with </a:t>
            </a:r>
            <a:r>
              <a:rPr lang="en-US" sz="3400" dirty="0" err="1" smtClean="0"/>
              <a:t>Protanopia</a:t>
            </a:r>
            <a:r>
              <a:rPr lang="en-US" sz="3400" dirty="0" smtClean="0"/>
              <a:t> (cannot see red), who sees the red traffic light as either darkness or pretty much the same as the green one?</a:t>
            </a:r>
            <a:r>
              <a:rPr lang="en-US" sz="3400" dirty="0"/>
              <a:t> </a:t>
            </a:r>
            <a:r>
              <a:rPr lang="en-US" sz="3400" dirty="0"/>
              <a:t>W</a:t>
            </a:r>
            <a:r>
              <a:rPr lang="en-US" sz="3400" dirty="0" smtClean="0"/>
              <a:t>ith </a:t>
            </a:r>
            <a:r>
              <a:rPr lang="en-US" sz="3400" dirty="0"/>
              <a:t>more than 7% of males affected by color blindness in some way, it’s highly likely that someone important in your life is affected, so below are some things to be aware of when you’re with that person – you may make a big difference to them by easing their frustration a little if you understand what color blindness can be like.</a:t>
            </a:r>
          </a:p>
          <a:p>
            <a:pPr marL="68580" indent="0" fontAlgn="base">
              <a:buNone/>
            </a:pPr>
            <a:r>
              <a:rPr lang="en-US" sz="3400" dirty="0"/>
              <a:t>The topics discussed here are only a few of the many troubles a color blind person can experience whilst living life, for more information on related issues – visit my </a:t>
            </a:r>
            <a:r>
              <a:rPr lang="en-US" sz="3400" dirty="0">
                <a:hlinkClick r:id="rId3"/>
              </a:rPr>
              <a:t>dangers of color blindness page</a:t>
            </a:r>
            <a:r>
              <a:rPr lang="en-US" sz="3400" dirty="0"/>
              <a:t>. On that page you’ll find more real life side-effects and risks of color blindness, and hopefully some sound advice on how to handle your color blindness best!</a:t>
            </a:r>
          </a:p>
          <a:p>
            <a:pPr marL="68580" indent="0">
              <a:buFont typeface="Wingdings 2" pitchFamily="18" charset="2"/>
              <a:buNone/>
            </a:pPr>
            <a:endParaRPr lang="en-US" dirty="0"/>
          </a:p>
        </p:txBody>
      </p:sp>
    </p:spTree>
    <p:extLst>
      <p:ext uri="{BB962C8B-B14F-4D97-AF65-F5344CB8AC3E}">
        <p14:creationId xmlns:p14="http://schemas.microsoft.com/office/powerpoint/2010/main" val="2651408552"/>
      </p:ext>
    </p:extLst>
  </p:cSld>
  <p:clrMapOvr>
    <a:masterClrMapping/>
  </p:clrMapOvr>
  <mc:AlternateContent xmlns:mc="http://schemas.openxmlformats.org/markup-compatibility/2006">
    <mc:Choice xmlns:p14="http://schemas.microsoft.com/office/powerpoint/2010/main" Requires="p14">
      <p:transition spd="slow" p14:dur="35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90600" y="381000"/>
            <a:ext cx="7024744" cy="877336"/>
          </a:xfrm>
        </p:spPr>
        <p:txBody>
          <a:bodyPr>
            <a:normAutofit/>
          </a:bodyPr>
          <a:lstStyle/>
          <a:p>
            <a:r>
              <a:rPr lang="en-US" sz="3200" dirty="0" smtClean="0">
                <a:solidFill>
                  <a:schemeClr val="accent6">
                    <a:lumMod val="60000"/>
                    <a:lumOff val="40000"/>
                  </a:schemeClr>
                </a:solidFill>
              </a:rPr>
              <a:t>Color Blindness Disanvantejes </a:t>
            </a:r>
            <a:endParaRPr lang="en-US" sz="3200" dirty="0">
              <a:solidFill>
                <a:schemeClr val="accent6">
                  <a:lumMod val="60000"/>
                  <a:lumOff val="40000"/>
                </a:schemeClr>
              </a:solidFill>
            </a:endParaRPr>
          </a:p>
        </p:txBody>
      </p:sp>
      <p:sp>
        <p:nvSpPr>
          <p:cNvPr id="3" name="2 Marcador de contenido"/>
          <p:cNvSpPr>
            <a:spLocks noGrp="1"/>
          </p:cNvSpPr>
          <p:nvPr>
            <p:ph idx="1"/>
          </p:nvPr>
        </p:nvSpPr>
        <p:spPr>
          <a:xfrm>
            <a:off x="1043492" y="1447800"/>
            <a:ext cx="6777317" cy="4953000"/>
          </a:xfrm>
        </p:spPr>
        <p:txBody>
          <a:bodyPr>
            <a:normAutofit fontScale="77500" lnSpcReduction="20000"/>
          </a:bodyPr>
          <a:lstStyle/>
          <a:p>
            <a:pPr marL="68580" indent="0" fontAlgn="base">
              <a:buNone/>
            </a:pPr>
            <a:r>
              <a:rPr lang="en-US" dirty="0" smtClean="0"/>
              <a:t>Cooking                                                                               As mentioned briefly above, cooking can be a frustrating experience for a color blind individual. Telling when meat is cooked can be next to impossible for a red-green color blind person of even a minor </a:t>
            </a:r>
            <a:r>
              <a:rPr lang="en-US" u="sng" dirty="0" smtClean="0">
                <a:hlinkClick r:id="rId2"/>
              </a:rPr>
              <a:t>degree</a:t>
            </a:r>
            <a:r>
              <a:rPr lang="en-US" dirty="0" smtClean="0"/>
              <a:t>. Differentiating between ripe tomatoes and </a:t>
            </a:r>
            <a:r>
              <a:rPr lang="en-US" dirty="0" err="1" smtClean="0"/>
              <a:t>unripened</a:t>
            </a:r>
            <a:r>
              <a:rPr lang="en-US" dirty="0" smtClean="0"/>
              <a:t> green ones can be tricky, as can identifying ripeness in many other fruit produce. If you’re color blind, I’m sure by now you’ve learnt that sometimes the only way to know is to ask someone else. As far as cooking meats go, you can buy gadgets like steak testers, but for determining the ripeness of produce – it mostly comes down to the eye!                                                                  If you’re not color blind, but in a situation where such a person may be cooking with or for you, remember to try to ease their frustration by offering information on how well cooked the meat is, and perhaps even fetch the right tomatoes </a:t>
            </a:r>
            <a:r>
              <a:rPr lang="en-US" dirty="0" err="1" smtClean="0"/>
              <a:t>etc</a:t>
            </a:r>
            <a:r>
              <a:rPr lang="en-US" dirty="0" smtClean="0"/>
              <a:t> from the fridge for them – it can make a world of difference to the inner frustration us color blind people feel in these situations.</a:t>
            </a:r>
          </a:p>
          <a:p>
            <a:endParaRPr lang="en-US" dirty="0"/>
          </a:p>
        </p:txBody>
      </p:sp>
      <p:sp>
        <p:nvSpPr>
          <p:cNvPr id="4" name="2 Marcador de contenido"/>
          <p:cNvSpPr txBox="1">
            <a:spLocks/>
          </p:cNvSpPr>
          <p:nvPr/>
        </p:nvSpPr>
        <p:spPr>
          <a:xfrm>
            <a:off x="1071283" y="1447800"/>
            <a:ext cx="6777317" cy="4953000"/>
          </a:xfrm>
          <a:prstGeom prst="rect">
            <a:avLst/>
          </a:prstGeom>
        </p:spPr>
        <p:txBody>
          <a:bodyPr vert="horz" lIns="91440" tIns="45720" rIns="91440" bIns="45720" rtlCol="0">
            <a:normAutofit fontScale="85000"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fontAlgn="base">
              <a:buFont typeface="Wingdings 2" pitchFamily="18" charset="2"/>
              <a:buNone/>
            </a:pPr>
            <a:r>
              <a:rPr lang="en-US" dirty="0" smtClean="0"/>
              <a:t>Education                                                                         In primary school, a child will often find themselves coloring in, painting or otherwise involved in various forms of art. It is essential as a parent or teacher to understand that some children with color blindness simply cannot tell they’re coloring in water as purple, instead of blue. Being put down by teachers or mocked by peers can be psychologically damaging to young child, and everything should be done to prevent color blind children from loss of self esteem. In </a:t>
            </a:r>
            <a:r>
              <a:rPr lang="en-US" u="sng" dirty="0" smtClean="0">
                <a:hlinkClick r:id="rId2"/>
              </a:rPr>
              <a:t>Secondary school</a:t>
            </a:r>
            <a:r>
              <a:rPr lang="en-US" dirty="0" smtClean="0"/>
              <a:t>, teens may find themselves in science attempting to identify a chemical reaction or determine a scientific litmus test outcome. As luck would have it, litmus results are often displays of varying shades of purples and greens compared against a reference chart of colors - a recipe for impossibility for most color blind people.</a:t>
            </a:r>
            <a:endParaRPr lang="en-US" dirty="0"/>
          </a:p>
        </p:txBody>
      </p:sp>
      <p:sp>
        <p:nvSpPr>
          <p:cNvPr id="5" name="2 Marcador de contenido"/>
          <p:cNvSpPr txBox="1">
            <a:spLocks/>
          </p:cNvSpPr>
          <p:nvPr/>
        </p:nvSpPr>
        <p:spPr>
          <a:xfrm>
            <a:off x="1143000" y="1371600"/>
            <a:ext cx="6777317" cy="495300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fontAlgn="base">
              <a:buFont typeface="Wingdings 2" pitchFamily="18" charset="2"/>
              <a:buNone/>
            </a:pPr>
            <a:r>
              <a:rPr lang="en-US" cap="all" dirty="0" smtClean="0"/>
              <a:t>DRIVING     </a:t>
            </a:r>
            <a:r>
              <a:rPr lang="en-US" b="1" cap="all" dirty="0" smtClean="0"/>
              <a:t>                                                     </a:t>
            </a:r>
            <a:r>
              <a:rPr lang="en-US" dirty="0" smtClean="0"/>
              <a:t>Most color blind individuals can identify between the red and green lights used in modern traffic lights. Those who can’t will usually quickly come to the logical conclusion that they need to check which position on the ‘tree’ of lights is lit, red/Stop is at the top no matter what color it looks! Studies have found that color blind people do have an over-representation in the category of drivers where traffic and hazard lights were involved in the cause of an accident.</a:t>
            </a:r>
            <a:endParaRPr lang="en-US" dirty="0"/>
          </a:p>
        </p:txBody>
      </p:sp>
    </p:spTree>
    <p:extLst>
      <p:ext uri="{BB962C8B-B14F-4D97-AF65-F5344CB8AC3E}">
        <p14:creationId xmlns:p14="http://schemas.microsoft.com/office/powerpoint/2010/main" val="1321832234"/>
      </p:ext>
    </p:extLst>
  </p:cSld>
  <p:clrMapOvr>
    <a:masterClrMapping/>
  </p:clrMapOvr>
  <mc:AlternateContent xmlns:mc="http://schemas.openxmlformats.org/markup-compatibility/2006">
    <mc:Choice xmlns:p14="http://schemas.microsoft.com/office/powerpoint/2010/main" Requires="p14">
      <p:transition spd="slow" p14:dur="3900">
        <p14:glitt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4" grpId="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762000"/>
            <a:ext cx="7024744" cy="648736"/>
          </a:xfrm>
        </p:spPr>
        <p:txBody>
          <a:bodyPr>
            <a:normAutofit/>
          </a:bodyPr>
          <a:lstStyle/>
          <a:p>
            <a:r>
              <a:rPr lang="en-US" sz="3200" dirty="0">
                <a:solidFill>
                  <a:schemeClr val="accent6">
                    <a:lumMod val="60000"/>
                    <a:lumOff val="40000"/>
                  </a:schemeClr>
                </a:solidFill>
              </a:rPr>
              <a:t>Color Blindness – Career </a:t>
            </a:r>
            <a:r>
              <a:rPr lang="en-US" sz="3200" dirty="0" smtClean="0">
                <a:solidFill>
                  <a:schemeClr val="accent6">
                    <a:lumMod val="60000"/>
                    <a:lumOff val="40000"/>
                  </a:schemeClr>
                </a:solidFill>
              </a:rPr>
              <a:t>Choices</a:t>
            </a:r>
            <a:endParaRPr lang="en-US" sz="3200" dirty="0">
              <a:solidFill>
                <a:schemeClr val="accent6">
                  <a:lumMod val="60000"/>
                  <a:lumOff val="40000"/>
                </a:schemeClr>
              </a:solidFill>
            </a:endParaRPr>
          </a:p>
        </p:txBody>
      </p:sp>
      <p:sp>
        <p:nvSpPr>
          <p:cNvPr id="3" name="2 Marcador de contenido"/>
          <p:cNvSpPr>
            <a:spLocks noGrp="1"/>
          </p:cNvSpPr>
          <p:nvPr>
            <p:ph idx="1"/>
          </p:nvPr>
        </p:nvSpPr>
        <p:spPr>
          <a:xfrm>
            <a:off x="1043492" y="1600200"/>
            <a:ext cx="6777317" cy="4232429"/>
          </a:xfrm>
        </p:spPr>
        <p:txBody>
          <a:bodyPr>
            <a:noAutofit/>
          </a:bodyPr>
          <a:lstStyle/>
          <a:p>
            <a:pPr marL="68580" indent="0" fontAlgn="base">
              <a:buNone/>
            </a:pPr>
            <a:r>
              <a:rPr lang="en-US" sz="1300" cap="all" dirty="0"/>
              <a:t>THE ARTS</a:t>
            </a:r>
          </a:p>
          <a:p>
            <a:pPr marL="68580" indent="0" fontAlgn="base">
              <a:buNone/>
            </a:pPr>
            <a:r>
              <a:rPr lang="en-US" sz="1300" dirty="0"/>
              <a:t>Color blindness can make some jobs difficult, and others impossible. Working with fashion and art can be extremely difficult as you will be unable to differentiate between some of the colors you’ll be required to work with as an everyday part of your job. Likewise, jobs such as </a:t>
            </a:r>
            <a:r>
              <a:rPr lang="en-US" sz="1300" u="sng" dirty="0">
                <a:hlinkClick r:id="rId2"/>
              </a:rPr>
              <a:t>interior design</a:t>
            </a:r>
            <a:r>
              <a:rPr lang="en-US" sz="1300" dirty="0"/>
              <a:t> can be quite challenging</a:t>
            </a:r>
            <a:r>
              <a:rPr lang="en-US" sz="1300" dirty="0" smtClean="0"/>
              <a:t>.</a:t>
            </a:r>
          </a:p>
          <a:p>
            <a:pPr marL="68580" indent="0" fontAlgn="base">
              <a:buNone/>
            </a:pPr>
            <a:endParaRPr lang="en-US" sz="1300" dirty="0"/>
          </a:p>
          <a:p>
            <a:pPr marL="68580" indent="0" fontAlgn="base">
              <a:buNone/>
            </a:pPr>
            <a:r>
              <a:rPr lang="en-US" sz="1300" cap="all" dirty="0"/>
              <a:t>MILITARY &amp; PLANES</a:t>
            </a:r>
          </a:p>
          <a:p>
            <a:pPr marL="68580" indent="0" fontAlgn="base">
              <a:buNone/>
            </a:pPr>
            <a:r>
              <a:rPr lang="en-US" sz="1300" dirty="0"/>
              <a:t>Flying for the Air Force is out of reach for even mildly color blind people</a:t>
            </a:r>
          </a:p>
          <a:p>
            <a:pPr marL="68580" indent="0" fontAlgn="base">
              <a:buNone/>
            </a:pPr>
            <a:r>
              <a:rPr lang="en-US" sz="1300" dirty="0"/>
              <a:t>There are some jobs that you simply will not be allowed to have. Some forms of engineering do require the ability to work with colored wiring, and in certain situations the ability to differentiate the wires instantly without assistance is critical – such as in the army. When talking about planes and military, if you are color blind your options are severely limited, you won’t get to be a pilot, a co-pilot or anything else interesting. The only way a color blind person will get a job flying for the defense force is in the back of the plane rigging parachutes etc.</a:t>
            </a:r>
          </a:p>
          <a:p>
            <a:pPr marL="68580" indent="0" fontAlgn="base">
              <a:buNone/>
            </a:pPr>
            <a:r>
              <a:rPr lang="en-US" sz="1300" dirty="0"/>
              <a:t>Thankfully, the civilian flying laws are much more relaxed, it’s even possible to be a career pilot flying commercial aircraft if you’re color blind. If flying is your passion - then there are ways to live your dream, but you need to understand that your options are limited, and at this point in time nothing can be done about that – corrective lenses </a:t>
            </a:r>
            <a:r>
              <a:rPr lang="en-US" sz="1300" dirty="0" err="1"/>
              <a:t>etc</a:t>
            </a:r>
            <a:r>
              <a:rPr lang="en-US" sz="1300" dirty="0"/>
              <a:t> are not accepted as sufficient correction in most cases</a:t>
            </a:r>
            <a:r>
              <a:rPr lang="en-US" sz="1300" dirty="0" smtClean="0"/>
              <a:t>.</a:t>
            </a:r>
            <a:endParaRPr lang="en-US" sz="1300" dirty="0"/>
          </a:p>
        </p:txBody>
      </p:sp>
    </p:spTree>
    <p:extLst>
      <p:ext uri="{BB962C8B-B14F-4D97-AF65-F5344CB8AC3E}">
        <p14:creationId xmlns:p14="http://schemas.microsoft.com/office/powerpoint/2010/main" val="3125566331"/>
      </p:ext>
    </p:extLst>
  </p:cSld>
  <p:clrMapOvr>
    <a:masterClrMapping/>
  </p:clrMapOvr>
  <mc:AlternateContent xmlns:mc="http://schemas.openxmlformats.org/markup-compatibility/2006">
    <mc:Choice xmlns:p14="http://schemas.microsoft.com/office/powerpoint/2010/main" Requires="p14">
      <p:transition spd="slow" p14:dur="3900">
        <p14:glitte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solidFill>
                  <a:schemeClr val="accent6">
                    <a:lumMod val="60000"/>
                    <a:lumOff val="40000"/>
                  </a:schemeClr>
                </a:solidFill>
              </a:rPr>
              <a:t>Sources</a:t>
            </a:r>
            <a:endParaRPr lang="en-US" dirty="0">
              <a:solidFill>
                <a:schemeClr val="accent6">
                  <a:lumMod val="60000"/>
                  <a:lumOff val="40000"/>
                </a:schemeClr>
              </a:solidFill>
            </a:endParaRPr>
          </a:p>
        </p:txBody>
      </p:sp>
      <p:sp>
        <p:nvSpPr>
          <p:cNvPr id="3" name="2 Marcador de contenido"/>
          <p:cNvSpPr>
            <a:spLocks noGrp="1"/>
          </p:cNvSpPr>
          <p:nvPr>
            <p:ph idx="1"/>
          </p:nvPr>
        </p:nvSpPr>
        <p:spPr/>
        <p:txBody>
          <a:bodyPr>
            <a:normAutofit fontScale="85000" lnSpcReduction="10000"/>
          </a:bodyPr>
          <a:lstStyle/>
          <a:p>
            <a:r>
              <a:rPr lang="en-US" dirty="0">
                <a:hlinkClick r:id="rId2"/>
              </a:rPr>
              <a:t>http://www.colour-blindness.com</a:t>
            </a:r>
            <a:r>
              <a:rPr lang="en-US" dirty="0" smtClean="0">
                <a:hlinkClick r:id="rId2"/>
              </a:rPr>
              <a:t>/</a:t>
            </a:r>
            <a:endParaRPr lang="en-US" dirty="0" smtClean="0"/>
          </a:p>
          <a:p>
            <a:r>
              <a:rPr lang="en-US" u="sng" dirty="0">
                <a:hlinkClick r:id="rId3"/>
              </a:rPr>
              <a:t>http://</a:t>
            </a:r>
            <a:r>
              <a:rPr lang="en-US" u="sng" dirty="0" smtClean="0">
                <a:hlinkClick r:id="rId3"/>
              </a:rPr>
              <a:t>www.urmc.rochester.edu/encyclopedia/content.aspx?ContentTypeID=1&amp;ContentID=452</a:t>
            </a:r>
            <a:endParaRPr lang="en-US" u="sng" dirty="0" smtClean="0"/>
          </a:p>
          <a:p>
            <a:r>
              <a:rPr lang="en-US" u="sng" dirty="0">
                <a:hlinkClick r:id="rId4"/>
              </a:rPr>
              <a:t>http://</a:t>
            </a:r>
            <a:r>
              <a:rPr lang="en-US" u="sng" dirty="0" smtClean="0">
                <a:hlinkClick r:id="rId4"/>
              </a:rPr>
              <a:t>medical-dictionary.thefreedictionary.com/color+blindness</a:t>
            </a:r>
            <a:endParaRPr lang="en-US" u="sng" dirty="0" smtClean="0"/>
          </a:p>
          <a:p>
            <a:r>
              <a:rPr lang="en-US" u="sng" dirty="0">
                <a:hlinkClick r:id="rId5"/>
              </a:rPr>
              <a:t>http://</a:t>
            </a:r>
            <a:r>
              <a:rPr lang="en-US" u="sng" dirty="0" smtClean="0">
                <a:hlinkClick r:id="rId5"/>
              </a:rPr>
              <a:t>www.webmd.com/eye-health/tc/color-blindness-topic-overview?page=2</a:t>
            </a:r>
            <a:endParaRPr lang="en-US" u="sng" dirty="0" smtClean="0"/>
          </a:p>
          <a:p>
            <a:r>
              <a:rPr lang="en-US" dirty="0">
                <a:hlinkClick r:id="rId6"/>
              </a:rPr>
              <a:t>http://www.colour-blindness.com/solutions/living-with-colour-blindness</a:t>
            </a:r>
            <a:r>
              <a:rPr lang="en-US" dirty="0" smtClean="0">
                <a:hlinkClick r:id="rId6"/>
              </a:rPr>
              <a:t>/</a:t>
            </a:r>
            <a:endParaRPr lang="en-US" dirty="0" smtClean="0"/>
          </a:p>
        </p:txBody>
      </p:sp>
    </p:spTree>
    <p:extLst>
      <p:ext uri="{BB962C8B-B14F-4D97-AF65-F5344CB8AC3E}">
        <p14:creationId xmlns:p14="http://schemas.microsoft.com/office/powerpoint/2010/main" val="637650592"/>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solidFill>
                  <a:schemeClr val="accent6">
                    <a:lumMod val="60000"/>
                    <a:lumOff val="40000"/>
                  </a:schemeClr>
                </a:solidFill>
              </a:rPr>
              <a:t>Names For The Disorder</a:t>
            </a:r>
            <a:endParaRPr lang="en-US" dirty="0">
              <a:solidFill>
                <a:schemeClr val="accent6">
                  <a:lumMod val="60000"/>
                  <a:lumOff val="40000"/>
                </a:schemeClr>
              </a:solidFill>
            </a:endParaRPr>
          </a:p>
        </p:txBody>
      </p:sp>
      <p:sp>
        <p:nvSpPr>
          <p:cNvPr id="3" name="2 Marcador de contenido"/>
          <p:cNvSpPr>
            <a:spLocks noGrp="1"/>
          </p:cNvSpPr>
          <p:nvPr>
            <p:ph idx="1"/>
          </p:nvPr>
        </p:nvSpPr>
        <p:spPr/>
        <p:txBody>
          <a:bodyPr/>
          <a:lstStyle/>
          <a:p>
            <a:r>
              <a:rPr lang="en-US" dirty="0" smtClean="0"/>
              <a:t>Medical name:</a:t>
            </a:r>
          </a:p>
          <a:p>
            <a:pPr lvl="1"/>
            <a:r>
              <a:rPr lang="en-US" dirty="0" smtClean="0"/>
              <a:t>Color Vision Deficiency</a:t>
            </a:r>
          </a:p>
          <a:p>
            <a:r>
              <a:rPr lang="en-US" dirty="0" smtClean="0"/>
              <a:t>Common Name:</a:t>
            </a:r>
          </a:p>
          <a:p>
            <a:pPr lvl="1"/>
            <a:r>
              <a:rPr lang="en-US" dirty="0" smtClean="0"/>
              <a:t>Color Blindness / Colorblind</a:t>
            </a:r>
            <a:endParaRPr lang="en-US" dirty="0"/>
          </a:p>
        </p:txBody>
      </p:sp>
    </p:spTree>
    <p:extLst>
      <p:ext uri="{BB962C8B-B14F-4D97-AF65-F5344CB8AC3E}">
        <p14:creationId xmlns:p14="http://schemas.microsoft.com/office/powerpoint/2010/main" val="560850553"/>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solidFill>
                  <a:schemeClr val="accent6">
                    <a:lumMod val="60000"/>
                    <a:lumOff val="40000"/>
                  </a:schemeClr>
                </a:solidFill>
              </a:rPr>
              <a:t>Type of Disorder</a:t>
            </a:r>
            <a:endParaRPr lang="en-US" dirty="0">
              <a:solidFill>
                <a:schemeClr val="accent6">
                  <a:lumMod val="60000"/>
                  <a:lumOff val="40000"/>
                </a:schemeClr>
              </a:solidFill>
            </a:endParaRPr>
          </a:p>
        </p:txBody>
      </p:sp>
      <p:sp>
        <p:nvSpPr>
          <p:cNvPr id="3" name="2 Marcador de contenido"/>
          <p:cNvSpPr>
            <a:spLocks noGrp="1"/>
          </p:cNvSpPr>
          <p:nvPr>
            <p:ph idx="1"/>
          </p:nvPr>
        </p:nvSpPr>
        <p:spPr/>
        <p:txBody>
          <a:bodyPr/>
          <a:lstStyle/>
          <a:p>
            <a:r>
              <a:rPr lang="en-US" dirty="0" smtClean="0"/>
              <a:t>Color blindness </a:t>
            </a:r>
            <a:r>
              <a:rPr lang="en-US" dirty="0"/>
              <a:t>is an x-linked recessive </a:t>
            </a:r>
            <a:r>
              <a:rPr lang="en-US" dirty="0" smtClean="0"/>
              <a:t>disease.</a:t>
            </a:r>
            <a:endParaRPr lang="en-US" dirty="0"/>
          </a:p>
        </p:txBody>
      </p:sp>
    </p:spTree>
    <p:extLst>
      <p:ext uri="{BB962C8B-B14F-4D97-AF65-F5344CB8AC3E}">
        <p14:creationId xmlns:p14="http://schemas.microsoft.com/office/powerpoint/2010/main" val="3245862649"/>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62200" y="1066800"/>
            <a:ext cx="4876800" cy="5038793"/>
          </a:xfrm>
        </p:spPr>
      </p:pic>
    </p:spTree>
    <p:extLst>
      <p:ext uri="{BB962C8B-B14F-4D97-AF65-F5344CB8AC3E}">
        <p14:creationId xmlns:p14="http://schemas.microsoft.com/office/powerpoint/2010/main" val="2846215696"/>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solidFill>
                  <a:schemeClr val="accent6">
                    <a:lumMod val="60000"/>
                    <a:lumOff val="40000"/>
                  </a:schemeClr>
                </a:solidFill>
              </a:rPr>
              <a:t>Symptoms of The Disorder</a:t>
            </a:r>
            <a:endParaRPr lang="en-US" dirty="0">
              <a:solidFill>
                <a:schemeClr val="accent6">
                  <a:lumMod val="60000"/>
                  <a:lumOff val="40000"/>
                </a:schemeClr>
              </a:solidFill>
            </a:endParaRPr>
          </a:p>
        </p:txBody>
      </p:sp>
      <p:sp>
        <p:nvSpPr>
          <p:cNvPr id="3" name="2 Marcador de contenido"/>
          <p:cNvSpPr>
            <a:spLocks noGrp="1"/>
          </p:cNvSpPr>
          <p:nvPr>
            <p:ph idx="1"/>
          </p:nvPr>
        </p:nvSpPr>
        <p:spPr/>
        <p:txBody>
          <a:bodyPr/>
          <a:lstStyle/>
          <a:p>
            <a:r>
              <a:rPr lang="en-US" dirty="0" smtClean="0"/>
              <a:t>You might See Black, White or Gray (Rare).</a:t>
            </a:r>
          </a:p>
          <a:p>
            <a:r>
              <a:rPr lang="en-US" dirty="0" smtClean="0"/>
              <a:t>You See colors Differently.</a:t>
            </a:r>
          </a:p>
          <a:p>
            <a:r>
              <a:rPr lang="en-US" dirty="0" smtClean="0"/>
              <a:t>Only see few shades of colors.</a:t>
            </a:r>
            <a:r>
              <a:rPr lang="en-US" dirty="0"/>
              <a:t> </a:t>
            </a:r>
            <a:endParaRPr lang="en-US" dirty="0" smtClean="0"/>
          </a:p>
          <a:p>
            <a:r>
              <a:rPr lang="en-US" dirty="0" smtClean="0"/>
              <a:t>Can </a:t>
            </a:r>
            <a:r>
              <a:rPr lang="en-US" dirty="0"/>
              <a:t>not see some colors</a:t>
            </a:r>
            <a:r>
              <a:rPr lang="en-US" dirty="0" smtClean="0"/>
              <a:t>.</a:t>
            </a:r>
          </a:p>
          <a:p>
            <a:r>
              <a:rPr lang="en-US" dirty="0" smtClean="0"/>
              <a:t>Example: Can’t  see</a:t>
            </a:r>
            <a:r>
              <a:rPr lang="en-US" dirty="0" smtClean="0">
                <a:solidFill>
                  <a:schemeClr val="bg2">
                    <a:lumMod val="50000"/>
                  </a:schemeClr>
                </a:solidFill>
              </a:rPr>
              <a:t> red </a:t>
            </a:r>
            <a:r>
              <a:rPr lang="en-US" dirty="0" smtClean="0"/>
              <a:t>or </a:t>
            </a:r>
            <a:r>
              <a:rPr lang="en-US" dirty="0" smtClean="0">
                <a:solidFill>
                  <a:schemeClr val="bg1">
                    <a:lumMod val="75000"/>
                  </a:schemeClr>
                </a:solidFill>
              </a:rPr>
              <a:t>green</a:t>
            </a:r>
            <a:r>
              <a:rPr lang="en-US" dirty="0" smtClean="0"/>
              <a:t> but you can see</a:t>
            </a:r>
            <a:r>
              <a:rPr lang="en-US" dirty="0" smtClean="0">
                <a:solidFill>
                  <a:srgbClr val="0070C0"/>
                </a:solidFill>
              </a:rPr>
              <a:t> blue </a:t>
            </a:r>
            <a:r>
              <a:rPr lang="en-US" dirty="0" smtClean="0"/>
              <a:t>and </a:t>
            </a:r>
            <a:r>
              <a:rPr lang="en-US" dirty="0" smtClean="0">
                <a:solidFill>
                  <a:srgbClr val="FFFF00"/>
                </a:solidFill>
              </a:rPr>
              <a:t>yellow</a:t>
            </a:r>
            <a:r>
              <a:rPr lang="en-US" dirty="0" smtClean="0"/>
              <a:t>.</a:t>
            </a:r>
            <a:endParaRPr lang="en-US" dirty="0"/>
          </a:p>
        </p:txBody>
      </p:sp>
    </p:spTree>
    <p:extLst>
      <p:ext uri="{BB962C8B-B14F-4D97-AF65-F5344CB8AC3E}">
        <p14:creationId xmlns:p14="http://schemas.microsoft.com/office/powerpoint/2010/main" val="3162721443"/>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solidFill>
                  <a:schemeClr val="accent6">
                    <a:lumMod val="60000"/>
                    <a:lumOff val="40000"/>
                  </a:schemeClr>
                </a:solidFill>
              </a:rPr>
              <a:t>Testing 	</a:t>
            </a:r>
            <a:endParaRPr lang="en-US" dirty="0">
              <a:solidFill>
                <a:schemeClr val="accent6">
                  <a:lumMod val="60000"/>
                  <a:lumOff val="40000"/>
                </a:schemeClr>
              </a:solidFill>
            </a:endParaRPr>
          </a:p>
        </p:txBody>
      </p:sp>
      <p:sp>
        <p:nvSpPr>
          <p:cNvPr id="3" name="2 Marcador de contenido"/>
          <p:cNvSpPr>
            <a:spLocks noGrp="1"/>
          </p:cNvSpPr>
          <p:nvPr>
            <p:ph idx="1"/>
          </p:nvPr>
        </p:nvSpPr>
        <p:spPr/>
        <p:txBody>
          <a:bodyPr/>
          <a:lstStyle/>
          <a:p>
            <a:r>
              <a:rPr lang="en-US" dirty="0" smtClean="0"/>
              <a:t>The testing of the disorder happens usually around the ages of 3 to 5 and is recommended for all children.</a:t>
            </a:r>
          </a:p>
          <a:p>
            <a:r>
              <a:rPr lang="en-US" dirty="0" smtClean="0"/>
              <a:t>Kinds of tests:</a:t>
            </a:r>
          </a:p>
          <a:p>
            <a:pPr lvl="1"/>
            <a:r>
              <a:rPr lang="en-US" dirty="0" smtClean="0"/>
              <a:t>One test is they have you place colored chips in order according to how different the color of each chip is to you.</a:t>
            </a:r>
          </a:p>
          <a:p>
            <a:pPr lvl="1"/>
            <a:r>
              <a:rPr lang="en-US" dirty="0" smtClean="0"/>
              <a:t>Sets of Colored dots.</a:t>
            </a:r>
            <a:endParaRPr lang="en-US"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59" y="-26894"/>
            <a:ext cx="9144000" cy="6858000"/>
          </a:xfrm>
          <a:prstGeom prst="rect">
            <a:avLst/>
          </a:prstGeom>
        </p:spPr>
      </p:pic>
    </p:spTree>
    <p:extLst>
      <p:ext uri="{BB962C8B-B14F-4D97-AF65-F5344CB8AC3E}">
        <p14:creationId xmlns:p14="http://schemas.microsoft.com/office/powerpoint/2010/main" val="2931109156"/>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dirty="0" smtClean="0">
                <a:solidFill>
                  <a:schemeClr val="accent6">
                    <a:lumMod val="60000"/>
                    <a:lumOff val="40000"/>
                  </a:schemeClr>
                </a:solidFill>
              </a:rPr>
              <a:t>Prognosis</a:t>
            </a:r>
            <a:endParaRPr lang="en-US" dirty="0">
              <a:solidFill>
                <a:schemeClr val="accent6">
                  <a:lumMod val="60000"/>
                  <a:lumOff val="40000"/>
                </a:schemeClr>
              </a:solidFill>
            </a:endParaRPr>
          </a:p>
        </p:txBody>
      </p:sp>
      <p:sp>
        <p:nvSpPr>
          <p:cNvPr id="3" name="2 Marcador de contenido"/>
          <p:cNvSpPr>
            <a:spLocks noGrp="1"/>
          </p:cNvSpPr>
          <p:nvPr>
            <p:ph idx="1"/>
          </p:nvPr>
        </p:nvSpPr>
        <p:spPr/>
        <p:txBody>
          <a:bodyPr/>
          <a:lstStyle/>
          <a:p>
            <a:r>
              <a:rPr lang="en-US" dirty="0" smtClean="0"/>
              <a:t>Color </a:t>
            </a:r>
            <a:r>
              <a:rPr lang="en-US" dirty="0"/>
              <a:t>blindness is not a fatal disease </a:t>
            </a:r>
            <a:r>
              <a:rPr lang="en-US" dirty="0" smtClean="0"/>
              <a:t>directly</a:t>
            </a:r>
          </a:p>
          <a:p>
            <a:r>
              <a:rPr lang="en-US" dirty="0" smtClean="0"/>
              <a:t>Daily </a:t>
            </a:r>
            <a:r>
              <a:rPr lang="en-US" dirty="0"/>
              <a:t>reminders come in the form of being unable to drive, cook meats, or </a:t>
            </a:r>
            <a:br>
              <a:rPr lang="en-US" dirty="0"/>
            </a:br>
            <a:r>
              <a:rPr lang="en-US" dirty="0"/>
              <a:t>judge how ripe a vegetable or fruit is.</a:t>
            </a:r>
          </a:p>
        </p:txBody>
      </p:sp>
    </p:spTree>
    <p:extLst>
      <p:ext uri="{BB962C8B-B14F-4D97-AF65-F5344CB8AC3E}">
        <p14:creationId xmlns:p14="http://schemas.microsoft.com/office/powerpoint/2010/main" val="1145450475"/>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solidFill>
                  <a:schemeClr val="accent6">
                    <a:lumMod val="60000"/>
                    <a:lumOff val="40000"/>
                  </a:schemeClr>
                </a:solidFill>
              </a:rPr>
              <a:t>Treatment</a:t>
            </a:r>
            <a:endParaRPr lang="en-US" dirty="0">
              <a:solidFill>
                <a:schemeClr val="accent6">
                  <a:lumMod val="60000"/>
                  <a:lumOff val="40000"/>
                </a:schemeClr>
              </a:solidFill>
            </a:endParaRPr>
          </a:p>
        </p:txBody>
      </p:sp>
      <p:sp>
        <p:nvSpPr>
          <p:cNvPr id="3" name="2 Marcador de contenido"/>
          <p:cNvSpPr>
            <a:spLocks noGrp="1"/>
          </p:cNvSpPr>
          <p:nvPr>
            <p:ph idx="1"/>
          </p:nvPr>
        </p:nvSpPr>
        <p:spPr/>
        <p:txBody>
          <a:bodyPr/>
          <a:lstStyle/>
          <a:p>
            <a:r>
              <a:rPr lang="en-US" dirty="0" smtClean="0"/>
              <a:t>There is no treatment for color blindness.</a:t>
            </a:r>
          </a:p>
          <a:p>
            <a:r>
              <a:rPr lang="en-US" dirty="0" smtClean="0"/>
              <a:t>A way to help is to wear glasses that block glare (distinguish better).</a:t>
            </a:r>
          </a:p>
          <a:p>
            <a:r>
              <a:rPr lang="en-US" dirty="0" smtClean="0"/>
              <a:t>Also wearing colored contact lenses helps in seeing the difference between certain colors.</a:t>
            </a:r>
          </a:p>
          <a:p>
            <a:r>
              <a:rPr lang="en-US" dirty="0" smtClean="0"/>
              <a:t>Or as simple as memorizing everyday color patterns.</a:t>
            </a:r>
          </a:p>
        </p:txBody>
      </p:sp>
    </p:spTree>
    <p:extLst>
      <p:ext uri="{BB962C8B-B14F-4D97-AF65-F5344CB8AC3E}">
        <p14:creationId xmlns:p14="http://schemas.microsoft.com/office/powerpoint/2010/main" val="152769442"/>
      </p:ext>
    </p:extLst>
  </p:cSld>
  <p:clrMapOvr>
    <a:masterClrMapping/>
  </p:clrMapOvr>
  <mc:AlternateContent xmlns:mc="http://schemas.openxmlformats.org/markup-compatibility/2006" xmlns:p14="http://schemas.microsoft.com/office/powerpoint/2010/main">
    <mc:Choice Requires="p14">
      <p:transition spd="slow" p14:dur="35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90600" y="990600"/>
            <a:ext cx="7024744" cy="1143000"/>
          </a:xfrm>
        </p:spPr>
        <p:txBody>
          <a:bodyPr>
            <a:normAutofit fontScale="90000"/>
          </a:bodyPr>
          <a:lstStyle/>
          <a:p>
            <a:r>
              <a:rPr lang="en-US" dirty="0" smtClean="0">
                <a:solidFill>
                  <a:schemeClr val="accent6">
                    <a:lumMod val="60000"/>
                    <a:lumOff val="40000"/>
                  </a:schemeClr>
                </a:solidFill>
              </a:rPr>
              <a:t>Genetic Counseling / </a:t>
            </a:r>
            <a:r>
              <a:rPr lang="en-US" dirty="0" err="1" smtClean="0">
                <a:solidFill>
                  <a:schemeClr val="accent6">
                    <a:lumMod val="60000"/>
                    <a:lumOff val="40000"/>
                  </a:schemeClr>
                </a:solidFill>
              </a:rPr>
              <a:t>Punnett</a:t>
            </a:r>
            <a:r>
              <a:rPr lang="en-US" dirty="0" smtClean="0">
                <a:solidFill>
                  <a:schemeClr val="accent6">
                    <a:lumMod val="60000"/>
                    <a:lumOff val="40000"/>
                  </a:schemeClr>
                </a:solidFill>
              </a:rPr>
              <a:t> Square</a:t>
            </a:r>
            <a:endParaRPr lang="en-US" dirty="0">
              <a:solidFill>
                <a:schemeClr val="accent6">
                  <a:lumMod val="60000"/>
                  <a:lumOff val="40000"/>
                </a:schemeClr>
              </a:solidFill>
            </a:endParaRPr>
          </a:p>
        </p:txBody>
      </p:sp>
      <p:graphicFrame>
        <p:nvGraphicFramePr>
          <p:cNvPr id="4" name="3 Tabla"/>
          <p:cNvGraphicFramePr>
            <a:graphicFrameLocks noGrp="1"/>
          </p:cNvGraphicFramePr>
          <p:nvPr>
            <p:extLst>
              <p:ext uri="{D42A27DB-BD31-4B8C-83A1-F6EECF244321}">
                <p14:modId xmlns:p14="http://schemas.microsoft.com/office/powerpoint/2010/main" val="1685785824"/>
              </p:ext>
            </p:extLst>
          </p:nvPr>
        </p:nvGraphicFramePr>
        <p:xfrm>
          <a:off x="914400" y="2438400"/>
          <a:ext cx="2895600" cy="1112520"/>
        </p:xfrm>
        <a:graphic>
          <a:graphicData uri="http://schemas.openxmlformats.org/drawingml/2006/table">
            <a:tbl>
              <a:tblPr firstRow="1" bandRow="1">
                <a:tableStyleId>{5C22544A-7EE6-4342-B048-85BDC9FD1C3A}</a:tableStyleId>
              </a:tblPr>
              <a:tblGrid>
                <a:gridCol w="965200"/>
                <a:gridCol w="965200"/>
                <a:gridCol w="965200"/>
              </a:tblGrid>
              <a:tr h="370840">
                <a:tc>
                  <a:txBody>
                    <a:bodyPr/>
                    <a:lstStyle/>
                    <a:p>
                      <a:endParaRPr lang="en-US" dirty="0"/>
                    </a:p>
                  </a:txBody>
                  <a:tcPr/>
                </a:tc>
                <a:tc>
                  <a:txBody>
                    <a:bodyPr/>
                    <a:lstStyle/>
                    <a:p>
                      <a:r>
                        <a:rPr lang="en-US" dirty="0" smtClean="0"/>
                        <a:t>XN</a:t>
                      </a:r>
                      <a:endParaRPr lang="en-US" dirty="0"/>
                    </a:p>
                  </a:txBody>
                  <a:tcPr/>
                </a:tc>
                <a:tc>
                  <a:txBody>
                    <a:bodyPr/>
                    <a:lstStyle/>
                    <a:p>
                      <a:r>
                        <a:rPr lang="en-US" dirty="0" smtClean="0"/>
                        <a:t>Y</a:t>
                      </a:r>
                      <a:endParaRPr lang="en-US" dirty="0"/>
                    </a:p>
                  </a:txBody>
                  <a:tcPr/>
                </a:tc>
              </a:tr>
              <a:tr h="370840">
                <a:tc>
                  <a:txBody>
                    <a:bodyPr/>
                    <a:lstStyle/>
                    <a:p>
                      <a:r>
                        <a:rPr lang="en-US" dirty="0" smtClean="0"/>
                        <a:t>XN</a:t>
                      </a:r>
                      <a:endParaRPr lang="en-US" dirty="0"/>
                    </a:p>
                  </a:txBody>
                  <a:tcPr/>
                </a:tc>
                <a:tc>
                  <a:txBody>
                    <a:bodyPr/>
                    <a:lstStyle/>
                    <a:p>
                      <a:r>
                        <a:rPr lang="en-US" dirty="0" smtClean="0"/>
                        <a:t>XN,XN</a:t>
                      </a:r>
                      <a:endParaRPr lang="en-US" dirty="0"/>
                    </a:p>
                  </a:txBody>
                  <a:tcPr/>
                </a:tc>
                <a:tc>
                  <a:txBody>
                    <a:bodyPr/>
                    <a:lstStyle/>
                    <a:p>
                      <a:r>
                        <a:rPr lang="en-US" dirty="0" smtClean="0"/>
                        <a:t>XN,Y</a:t>
                      </a:r>
                      <a:endParaRPr lang="en-US" dirty="0"/>
                    </a:p>
                  </a:txBody>
                  <a:tcPr/>
                </a:tc>
              </a:tr>
              <a:tr h="370840">
                <a:tc>
                  <a:txBody>
                    <a:bodyPr/>
                    <a:lstStyle/>
                    <a:p>
                      <a:r>
                        <a:rPr lang="en-US" dirty="0" smtClean="0"/>
                        <a:t>XN</a:t>
                      </a:r>
                      <a:endParaRPr lang="en-US" dirty="0"/>
                    </a:p>
                  </a:txBody>
                  <a:tcPr/>
                </a:tc>
                <a:tc>
                  <a:txBody>
                    <a:bodyPr/>
                    <a:lstStyle/>
                    <a:p>
                      <a:r>
                        <a:rPr lang="en-US" dirty="0" smtClean="0"/>
                        <a:t>XN,XN</a:t>
                      </a:r>
                      <a:endParaRPr lang="en-US" dirty="0"/>
                    </a:p>
                  </a:txBody>
                  <a:tcPr/>
                </a:tc>
                <a:tc>
                  <a:txBody>
                    <a:bodyPr/>
                    <a:lstStyle/>
                    <a:p>
                      <a:r>
                        <a:rPr lang="en-US" dirty="0" smtClean="0"/>
                        <a:t>XN,Y</a:t>
                      </a:r>
                      <a:endParaRPr lang="en-US" dirty="0"/>
                    </a:p>
                  </a:txBody>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3105040436"/>
              </p:ext>
            </p:extLst>
          </p:nvPr>
        </p:nvGraphicFramePr>
        <p:xfrm>
          <a:off x="914400" y="3810000"/>
          <a:ext cx="2895600" cy="1112520"/>
        </p:xfrm>
        <a:graphic>
          <a:graphicData uri="http://schemas.openxmlformats.org/drawingml/2006/table">
            <a:tbl>
              <a:tblPr firstRow="1" bandRow="1">
                <a:tableStyleId>{5C22544A-7EE6-4342-B048-85BDC9FD1C3A}</a:tableStyleId>
              </a:tblPr>
              <a:tblGrid>
                <a:gridCol w="965200"/>
                <a:gridCol w="965200"/>
                <a:gridCol w="965200"/>
              </a:tblGrid>
              <a:tr h="370840">
                <a:tc>
                  <a:txBody>
                    <a:bodyPr/>
                    <a:lstStyle/>
                    <a:p>
                      <a:endParaRPr lang="en-US" dirty="0"/>
                    </a:p>
                  </a:txBody>
                  <a:tcPr/>
                </a:tc>
                <a:tc>
                  <a:txBody>
                    <a:bodyPr/>
                    <a:lstStyle/>
                    <a:p>
                      <a:r>
                        <a:rPr lang="en-US" dirty="0" err="1" smtClean="0"/>
                        <a:t>Xn</a:t>
                      </a:r>
                      <a:endParaRPr lang="en-US" dirty="0"/>
                    </a:p>
                  </a:txBody>
                  <a:tcPr/>
                </a:tc>
                <a:tc>
                  <a:txBody>
                    <a:bodyPr/>
                    <a:lstStyle/>
                    <a:p>
                      <a:r>
                        <a:rPr lang="en-US" dirty="0" smtClean="0"/>
                        <a:t>Y</a:t>
                      </a:r>
                      <a:endParaRPr lang="en-US" dirty="0"/>
                    </a:p>
                  </a:txBody>
                  <a:tcPr/>
                </a:tc>
              </a:tr>
              <a:tr h="370840">
                <a:tc>
                  <a:txBody>
                    <a:bodyPr/>
                    <a:lstStyle/>
                    <a:p>
                      <a:r>
                        <a:rPr lang="en-US" dirty="0" smtClean="0"/>
                        <a:t>XN</a:t>
                      </a:r>
                      <a:endParaRPr lang="en-US" dirty="0"/>
                    </a:p>
                  </a:txBody>
                  <a:tcPr/>
                </a:tc>
                <a:tc>
                  <a:txBody>
                    <a:bodyPr/>
                    <a:lstStyle/>
                    <a:p>
                      <a:r>
                        <a:rPr lang="en-US" dirty="0" err="1" smtClean="0"/>
                        <a:t>XN,Xn</a:t>
                      </a:r>
                      <a:endParaRPr lang="en-US" dirty="0"/>
                    </a:p>
                  </a:txBody>
                  <a:tcPr/>
                </a:tc>
                <a:tc>
                  <a:txBody>
                    <a:bodyPr/>
                    <a:lstStyle/>
                    <a:p>
                      <a:r>
                        <a:rPr lang="en-US" dirty="0" smtClean="0"/>
                        <a:t>XN,Y</a:t>
                      </a:r>
                      <a:endParaRPr lang="en-US" dirty="0"/>
                    </a:p>
                  </a:txBody>
                  <a:tcPr/>
                </a:tc>
              </a:tr>
              <a:tr h="370840">
                <a:tc>
                  <a:txBody>
                    <a:bodyPr/>
                    <a:lstStyle/>
                    <a:p>
                      <a:r>
                        <a:rPr lang="en-US" dirty="0" smtClean="0"/>
                        <a:t>XN</a:t>
                      </a:r>
                      <a:endParaRPr lang="en-US" dirty="0"/>
                    </a:p>
                  </a:txBody>
                  <a:tcPr/>
                </a:tc>
                <a:tc>
                  <a:txBody>
                    <a:bodyPr/>
                    <a:lstStyle/>
                    <a:p>
                      <a:r>
                        <a:rPr lang="en-US" dirty="0" err="1" smtClean="0"/>
                        <a:t>XN,Xn</a:t>
                      </a:r>
                      <a:endParaRPr lang="en-US" dirty="0"/>
                    </a:p>
                  </a:txBody>
                  <a:tcPr/>
                </a:tc>
                <a:tc>
                  <a:txBody>
                    <a:bodyPr/>
                    <a:lstStyle/>
                    <a:p>
                      <a:r>
                        <a:rPr lang="en-US" dirty="0" smtClean="0"/>
                        <a:t>XN,Y</a:t>
                      </a:r>
                      <a:endParaRPr lang="en-US" dirty="0"/>
                    </a:p>
                  </a:txBody>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4054102536"/>
              </p:ext>
            </p:extLst>
          </p:nvPr>
        </p:nvGraphicFramePr>
        <p:xfrm>
          <a:off x="4800600" y="2438400"/>
          <a:ext cx="2895600" cy="1112520"/>
        </p:xfrm>
        <a:graphic>
          <a:graphicData uri="http://schemas.openxmlformats.org/drawingml/2006/table">
            <a:tbl>
              <a:tblPr firstRow="1" bandRow="1">
                <a:tableStyleId>{5C22544A-7EE6-4342-B048-85BDC9FD1C3A}</a:tableStyleId>
              </a:tblPr>
              <a:tblGrid>
                <a:gridCol w="965200"/>
                <a:gridCol w="965200"/>
                <a:gridCol w="965200"/>
              </a:tblGrid>
              <a:tr h="370840">
                <a:tc>
                  <a:txBody>
                    <a:bodyPr/>
                    <a:lstStyle/>
                    <a:p>
                      <a:endParaRPr lang="en-US" dirty="0"/>
                    </a:p>
                  </a:txBody>
                  <a:tcPr/>
                </a:tc>
                <a:tc>
                  <a:txBody>
                    <a:bodyPr/>
                    <a:lstStyle/>
                    <a:p>
                      <a:r>
                        <a:rPr lang="en-US" dirty="0" smtClean="0"/>
                        <a:t>XN</a:t>
                      </a:r>
                      <a:endParaRPr lang="en-US" dirty="0"/>
                    </a:p>
                  </a:txBody>
                  <a:tcPr/>
                </a:tc>
                <a:tc>
                  <a:txBody>
                    <a:bodyPr/>
                    <a:lstStyle/>
                    <a:p>
                      <a:r>
                        <a:rPr lang="en-US" dirty="0" smtClean="0"/>
                        <a:t>Y</a:t>
                      </a:r>
                      <a:endParaRPr lang="en-US" dirty="0"/>
                    </a:p>
                  </a:txBody>
                  <a:tcPr/>
                </a:tc>
              </a:tr>
              <a:tr h="370840">
                <a:tc>
                  <a:txBody>
                    <a:bodyPr/>
                    <a:lstStyle/>
                    <a:p>
                      <a:r>
                        <a:rPr lang="en-US" dirty="0" smtClean="0"/>
                        <a:t>XN</a:t>
                      </a:r>
                      <a:endParaRPr lang="en-US" dirty="0"/>
                    </a:p>
                  </a:txBody>
                  <a:tcPr/>
                </a:tc>
                <a:tc>
                  <a:txBody>
                    <a:bodyPr/>
                    <a:lstStyle/>
                    <a:p>
                      <a:r>
                        <a:rPr lang="en-US" dirty="0" smtClean="0"/>
                        <a:t>XN,XN</a:t>
                      </a:r>
                      <a:endParaRPr lang="en-US" dirty="0"/>
                    </a:p>
                  </a:txBody>
                  <a:tcPr/>
                </a:tc>
                <a:tc>
                  <a:txBody>
                    <a:bodyPr/>
                    <a:lstStyle/>
                    <a:p>
                      <a:r>
                        <a:rPr lang="en-US" dirty="0" smtClean="0"/>
                        <a:t>XN,Y</a:t>
                      </a:r>
                      <a:endParaRPr lang="en-US" dirty="0"/>
                    </a:p>
                  </a:txBody>
                  <a:tcPr/>
                </a:tc>
              </a:tr>
              <a:tr h="370840">
                <a:tc>
                  <a:txBody>
                    <a:bodyPr/>
                    <a:lstStyle/>
                    <a:p>
                      <a:r>
                        <a:rPr lang="en-US" dirty="0" err="1" smtClean="0"/>
                        <a:t>Xn</a:t>
                      </a:r>
                      <a:endParaRPr lang="en-US" dirty="0"/>
                    </a:p>
                  </a:txBody>
                  <a:tcPr/>
                </a:tc>
                <a:tc>
                  <a:txBody>
                    <a:bodyPr/>
                    <a:lstStyle/>
                    <a:p>
                      <a:r>
                        <a:rPr lang="en-US" dirty="0" err="1" smtClean="0"/>
                        <a:t>XN,Xn</a:t>
                      </a:r>
                      <a:endParaRPr lang="en-US" dirty="0"/>
                    </a:p>
                  </a:txBody>
                  <a:tcPr/>
                </a:tc>
                <a:tc>
                  <a:txBody>
                    <a:bodyPr/>
                    <a:lstStyle/>
                    <a:p>
                      <a:r>
                        <a:rPr lang="en-US" dirty="0" err="1" smtClean="0"/>
                        <a:t>Xn,Y</a:t>
                      </a:r>
                      <a:endParaRPr lang="en-US" dirty="0"/>
                    </a:p>
                  </a:txBody>
                  <a:tcPr/>
                </a:tc>
              </a:tr>
            </a:tbl>
          </a:graphicData>
        </a:graphic>
      </p:graphicFrame>
      <p:graphicFrame>
        <p:nvGraphicFramePr>
          <p:cNvPr id="7" name="6 Tabla"/>
          <p:cNvGraphicFramePr>
            <a:graphicFrameLocks noGrp="1"/>
          </p:cNvGraphicFramePr>
          <p:nvPr>
            <p:extLst>
              <p:ext uri="{D42A27DB-BD31-4B8C-83A1-F6EECF244321}">
                <p14:modId xmlns:p14="http://schemas.microsoft.com/office/powerpoint/2010/main" val="2976759886"/>
              </p:ext>
            </p:extLst>
          </p:nvPr>
        </p:nvGraphicFramePr>
        <p:xfrm>
          <a:off x="4800600" y="3810000"/>
          <a:ext cx="2895600" cy="1112520"/>
        </p:xfrm>
        <a:graphic>
          <a:graphicData uri="http://schemas.openxmlformats.org/drawingml/2006/table">
            <a:tbl>
              <a:tblPr firstRow="1" bandRow="1">
                <a:tableStyleId>{5C22544A-7EE6-4342-B048-85BDC9FD1C3A}</a:tableStyleId>
              </a:tblPr>
              <a:tblGrid>
                <a:gridCol w="965200"/>
                <a:gridCol w="965200"/>
                <a:gridCol w="965200"/>
              </a:tblGrid>
              <a:tr h="370840">
                <a:tc>
                  <a:txBody>
                    <a:bodyPr/>
                    <a:lstStyle/>
                    <a:p>
                      <a:endParaRPr lang="en-US" dirty="0"/>
                    </a:p>
                  </a:txBody>
                  <a:tcPr/>
                </a:tc>
                <a:tc>
                  <a:txBody>
                    <a:bodyPr/>
                    <a:lstStyle/>
                    <a:p>
                      <a:r>
                        <a:rPr lang="en-US" dirty="0" smtClean="0"/>
                        <a:t>XN</a:t>
                      </a:r>
                      <a:endParaRPr lang="en-US" dirty="0"/>
                    </a:p>
                  </a:txBody>
                  <a:tcPr/>
                </a:tc>
                <a:tc>
                  <a:txBody>
                    <a:bodyPr/>
                    <a:lstStyle/>
                    <a:p>
                      <a:r>
                        <a:rPr lang="en-US" dirty="0" smtClean="0"/>
                        <a:t>Y</a:t>
                      </a:r>
                      <a:endParaRPr lang="en-US" dirty="0"/>
                    </a:p>
                  </a:txBody>
                  <a:tcPr/>
                </a:tc>
              </a:tr>
              <a:tr h="370840">
                <a:tc>
                  <a:txBody>
                    <a:bodyPr/>
                    <a:lstStyle/>
                    <a:p>
                      <a:r>
                        <a:rPr lang="en-US" dirty="0" err="1" smtClean="0"/>
                        <a:t>Xn</a:t>
                      </a:r>
                      <a:endParaRPr lang="en-US" dirty="0"/>
                    </a:p>
                  </a:txBody>
                  <a:tcPr/>
                </a:tc>
                <a:tc>
                  <a:txBody>
                    <a:bodyPr/>
                    <a:lstStyle/>
                    <a:p>
                      <a:r>
                        <a:rPr lang="en-US" dirty="0" err="1" smtClean="0"/>
                        <a:t>XN,Xn</a:t>
                      </a:r>
                      <a:endParaRPr lang="en-US" dirty="0"/>
                    </a:p>
                  </a:txBody>
                  <a:tcPr/>
                </a:tc>
                <a:tc>
                  <a:txBody>
                    <a:bodyPr/>
                    <a:lstStyle/>
                    <a:p>
                      <a:r>
                        <a:rPr lang="en-US" dirty="0" err="1" smtClean="0"/>
                        <a:t>Xn,Y</a:t>
                      </a:r>
                      <a:endParaRPr lang="en-US" dirty="0"/>
                    </a:p>
                  </a:txBody>
                  <a:tcPr/>
                </a:tc>
              </a:tr>
              <a:tr h="370840">
                <a:tc>
                  <a:txBody>
                    <a:bodyPr/>
                    <a:lstStyle/>
                    <a:p>
                      <a:r>
                        <a:rPr lang="en-US" dirty="0" err="1" smtClean="0"/>
                        <a:t>Xn</a:t>
                      </a:r>
                      <a:endParaRPr lang="en-US" dirty="0"/>
                    </a:p>
                  </a:txBody>
                  <a:tcPr/>
                </a:tc>
                <a:tc>
                  <a:txBody>
                    <a:bodyPr/>
                    <a:lstStyle/>
                    <a:p>
                      <a:r>
                        <a:rPr lang="en-US" dirty="0" err="1" smtClean="0"/>
                        <a:t>XN,Xn</a:t>
                      </a:r>
                      <a:endParaRPr lang="en-US" dirty="0"/>
                    </a:p>
                  </a:txBody>
                  <a:tcPr/>
                </a:tc>
                <a:tc>
                  <a:txBody>
                    <a:bodyPr/>
                    <a:lstStyle/>
                    <a:p>
                      <a:r>
                        <a:rPr lang="en-US" dirty="0" err="1" smtClean="0"/>
                        <a:t>Xn,Y</a:t>
                      </a:r>
                      <a:endParaRPr lang="en-US" dirty="0"/>
                    </a:p>
                  </a:txBody>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3391066562"/>
              </p:ext>
            </p:extLst>
          </p:nvPr>
        </p:nvGraphicFramePr>
        <p:xfrm>
          <a:off x="2895600" y="5140960"/>
          <a:ext cx="2895600" cy="1107440"/>
        </p:xfrm>
        <a:graphic>
          <a:graphicData uri="http://schemas.openxmlformats.org/drawingml/2006/table">
            <a:tbl>
              <a:tblPr firstRow="1" bandRow="1">
                <a:tableStyleId>{5C22544A-7EE6-4342-B048-85BDC9FD1C3A}</a:tableStyleId>
              </a:tblPr>
              <a:tblGrid>
                <a:gridCol w="965200"/>
                <a:gridCol w="965200"/>
                <a:gridCol w="965200"/>
              </a:tblGrid>
              <a:tr h="294640">
                <a:tc>
                  <a:txBody>
                    <a:bodyPr/>
                    <a:lstStyle/>
                    <a:p>
                      <a:endParaRPr lang="en-US" dirty="0"/>
                    </a:p>
                  </a:txBody>
                  <a:tcPr/>
                </a:tc>
                <a:tc>
                  <a:txBody>
                    <a:bodyPr/>
                    <a:lstStyle/>
                    <a:p>
                      <a:r>
                        <a:rPr lang="en-US" dirty="0" err="1" smtClean="0"/>
                        <a:t>Xn</a:t>
                      </a:r>
                      <a:endParaRPr lang="en-US" dirty="0"/>
                    </a:p>
                  </a:txBody>
                  <a:tcPr/>
                </a:tc>
                <a:tc>
                  <a:txBody>
                    <a:bodyPr/>
                    <a:lstStyle/>
                    <a:p>
                      <a:r>
                        <a:rPr lang="en-US" dirty="0" smtClean="0"/>
                        <a:t>Y</a:t>
                      </a:r>
                      <a:endParaRPr lang="en-US" dirty="0"/>
                    </a:p>
                  </a:txBody>
                  <a:tcPr/>
                </a:tc>
              </a:tr>
              <a:tr h="370840">
                <a:tc>
                  <a:txBody>
                    <a:bodyPr/>
                    <a:lstStyle/>
                    <a:p>
                      <a:r>
                        <a:rPr lang="en-US" dirty="0" err="1" smtClean="0"/>
                        <a:t>Xn</a:t>
                      </a:r>
                      <a:endParaRPr lang="en-US" dirty="0"/>
                    </a:p>
                  </a:txBody>
                  <a:tcPr/>
                </a:tc>
                <a:tc>
                  <a:txBody>
                    <a:bodyPr/>
                    <a:lstStyle/>
                    <a:p>
                      <a:r>
                        <a:rPr lang="en-US" dirty="0" err="1" smtClean="0"/>
                        <a:t>Xn,Xn</a:t>
                      </a:r>
                      <a:endParaRPr lang="en-US" dirty="0"/>
                    </a:p>
                  </a:txBody>
                  <a:tcPr/>
                </a:tc>
                <a:tc>
                  <a:txBody>
                    <a:bodyPr/>
                    <a:lstStyle/>
                    <a:p>
                      <a:r>
                        <a:rPr lang="en-US" dirty="0" err="1" smtClean="0"/>
                        <a:t>Xn,Y</a:t>
                      </a:r>
                      <a:endParaRPr lang="en-US" dirty="0"/>
                    </a:p>
                  </a:txBody>
                  <a:tcPr/>
                </a:tc>
              </a:tr>
              <a:tr h="370840">
                <a:tc>
                  <a:txBody>
                    <a:bodyPr/>
                    <a:lstStyle/>
                    <a:p>
                      <a:r>
                        <a:rPr lang="en-US" dirty="0" err="1" smtClean="0"/>
                        <a:t>Xn</a:t>
                      </a:r>
                      <a:endParaRPr lang="en-US" dirty="0"/>
                    </a:p>
                  </a:txBody>
                  <a:tcPr/>
                </a:tc>
                <a:tc>
                  <a:txBody>
                    <a:bodyPr/>
                    <a:lstStyle/>
                    <a:p>
                      <a:r>
                        <a:rPr lang="en-US" dirty="0" err="1" smtClean="0"/>
                        <a:t>Xn,Xn</a:t>
                      </a:r>
                      <a:endParaRPr lang="en-US" dirty="0"/>
                    </a:p>
                  </a:txBody>
                  <a:tcPr/>
                </a:tc>
                <a:tc>
                  <a:txBody>
                    <a:bodyPr/>
                    <a:lstStyle/>
                    <a:p>
                      <a:r>
                        <a:rPr lang="en-US" dirty="0" err="1" smtClean="0"/>
                        <a:t>Xn,Y</a:t>
                      </a:r>
                      <a:endParaRPr lang="en-US" dirty="0"/>
                    </a:p>
                  </a:txBody>
                  <a:tcPr/>
                </a:tc>
              </a:tr>
            </a:tbl>
          </a:graphicData>
        </a:graphic>
      </p:graphicFrame>
    </p:spTree>
    <p:extLst>
      <p:ext uri="{BB962C8B-B14F-4D97-AF65-F5344CB8AC3E}">
        <p14:creationId xmlns:p14="http://schemas.microsoft.com/office/powerpoint/2010/main" val="829976827"/>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151</TotalTime>
  <Words>615</Words>
  <Application>Microsoft Office PowerPoint</Application>
  <PresentationFormat>Presentación en pantalla (4:3)</PresentationFormat>
  <Paragraphs>101</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Austin</vt:lpstr>
      <vt:lpstr>Color Blindness</vt:lpstr>
      <vt:lpstr>Names For The Disorder</vt:lpstr>
      <vt:lpstr>Type of Disorder</vt:lpstr>
      <vt:lpstr>Presentación de PowerPoint</vt:lpstr>
      <vt:lpstr>Symptoms of The Disorder</vt:lpstr>
      <vt:lpstr>Testing  </vt:lpstr>
      <vt:lpstr>Prognosis</vt:lpstr>
      <vt:lpstr>Treatment</vt:lpstr>
      <vt:lpstr>Genetic Counseling / Punnett Square</vt:lpstr>
      <vt:lpstr>Story/Article</vt:lpstr>
      <vt:lpstr>Color Blindness Disanvantejes </vt:lpstr>
      <vt:lpstr>Color Blindness – Career Choices</vt:lpstr>
      <vt:lpstr>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Blindness</dc:title>
  <dc:creator>Jose</dc:creator>
  <cp:lastModifiedBy>Jose</cp:lastModifiedBy>
  <cp:revision>13</cp:revision>
  <dcterms:created xsi:type="dcterms:W3CDTF">2013-01-31T03:33:48Z</dcterms:created>
  <dcterms:modified xsi:type="dcterms:W3CDTF">2013-01-31T06:58:02Z</dcterms:modified>
</cp:coreProperties>
</file>